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78" r:id="rId3"/>
    <p:sldId id="257" r:id="rId4"/>
    <p:sldId id="279" r:id="rId5"/>
    <p:sldId id="28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81" r:id="rId17"/>
    <p:sldId id="282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9"/>
    <p:restoredTop sz="96327"/>
  </p:normalViewPr>
  <p:slideViewPr>
    <p:cSldViewPr snapToGrid="0" snapToObjects="1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0007D-CBD2-A946-988D-79861D750CE8}" type="datetimeFigureOut">
              <a:rPr lang="de-DE" smtClean="0"/>
              <a:t>12.01.2021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FBAD5-DD40-8244-98F7-4665CD2C72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66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Nicht wie Friedrich Merz im Jahre 2008. Buch «Mehr Kapitalismus wagen» in der Bankenkriese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FBAD5-DD40-8244-98F7-4665CD2C722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Ziele: Was wollen wir erreichen?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FBAD5-DD40-8244-98F7-4665CD2C722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211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Entstehung des </a:t>
            </a:r>
            <a:r>
              <a:rPr lang="de-DE" dirty="0" err="1"/>
              <a:t>Klientenverhältnisses</a:t>
            </a:r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FBAD5-DD40-8244-98F7-4665CD2C7229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395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Cic</a:t>
            </a:r>
            <a:r>
              <a:rPr lang="en-US" dirty="0"/>
              <a:t>. ad Att. 9,7 c): 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FBAD5-DD40-8244-98F7-4665CD2C722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38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1F519-D4EE-F74D-9A7E-3D95F5E88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62D02E-B81F-A042-918B-7F4B0D3E7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0ADA96-D434-534B-8861-8A5D6024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7754-F262-E241-B78D-9777B5660FF5}" type="datetime1">
              <a:rPr lang="de-CH" smtClean="0"/>
              <a:t>12.01.2021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32ADE2-8292-BE49-9185-92218F8F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C7773-A614-FE47-982D-BA439AF1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3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1B3EC-EB27-AE4E-AAC2-4EB0A3DD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EF7A0A-1A9F-F74D-AFFA-C48CDF8BC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B27C4-5230-C846-9C84-00B39AF9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2AF7-A20A-4945-9E6A-6005643D9BE1}" type="datetime1">
              <a:rPr lang="de-CH" smtClean="0"/>
              <a:t>12.01.2021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5AA274-E764-9E49-9201-AE670A7D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0A1D2E-9D6B-3442-80E5-C0AA2478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78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F466867-E477-EB49-93EF-49A324B5D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8B64A0-ADE9-2140-9CE4-9CE1E52D7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0624D0-4E22-6E41-B2A7-38F83DAF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9382-EB3A-1346-831F-FE2C474C3635}" type="datetime1">
              <a:rPr lang="de-CH" smtClean="0"/>
              <a:t>12.01.2021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766704-48F3-1E44-9736-DCF1B639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218C4E-E237-B34E-AF72-E92861FF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48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99673-4ED0-2E4A-AA56-BC95D5F2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546460-F5E6-154F-88CE-8510A9870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C3BC01-6025-2E4A-A7BA-08492336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F7AE-4BB4-9A4C-9B86-25F263F9A08E}" type="datetime1">
              <a:rPr lang="de-CH" smtClean="0"/>
              <a:t>12.01.2021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A33A7E-7638-A348-835C-A34F2C52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B88F32-72B4-9C45-8A7D-47B2AE7DF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95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D503C-ECE7-6B4D-BFEB-61C49CA4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1944B3-3F4E-A348-8F9B-99846E42A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1AF20-F438-C24A-8C67-7FC7EF62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B00C-41FC-5047-B80C-30CAF53A18C2}" type="datetime1">
              <a:rPr lang="de-CH" smtClean="0"/>
              <a:t>12.01.2021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8ECFB1-943A-0B41-AE6A-71E6B633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3C7BC3-9415-9E4F-A7AB-7CC23B47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73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B1B66-4138-DB4C-A856-8A8000DF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FC8A0-8D27-3846-9A89-B45C41557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13B375-C737-7043-9F84-CB1108372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4627E4-1864-F646-BFAE-73B5BDE3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B4917-B4B6-4444-A920-F2A6E8395465}" type="datetime1">
              <a:rPr lang="de-CH" smtClean="0"/>
              <a:t>12.01.2021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8861219-230F-024B-9745-57B85971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51BA5B-11A2-7C45-AF60-178C0C60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48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449E0-9B3E-5640-B46E-B73ED431C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7F4C4B-7E48-0E4A-B1DA-2497F83FA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9DB57A-160E-1043-A269-A85DB5B2F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6D72BD-C194-1146-95FD-C058A711A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3DFA33-8442-DB42-AFDA-08408599F2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1B2C3CB-A0D0-C24D-9704-81A682068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6058-12EA-D24D-94B3-970B0EC648E0}" type="datetime1">
              <a:rPr lang="de-CH" smtClean="0"/>
              <a:t>12.01.2021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F1B5E7D-8D42-7245-A6F2-5A60EACF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8460615-2342-6B40-8433-5424DA685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80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C68B2-2C2C-6546-A280-E56D7FE1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C4690C8-80A3-CB4D-8E02-A62CC7CC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EEA2-CC5B-7B43-9E43-A9A02DA4B29A}" type="datetime1">
              <a:rPr lang="de-CH" smtClean="0"/>
              <a:t>12.01.2021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7105896-30B1-F542-82FC-C92D13BA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14548C-C358-B542-BB1D-052ADD14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66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D76C1D-4069-5B45-BED3-7A5BFD43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F1DA-9028-3D4A-BCA3-137CA92077EF}" type="datetime1">
              <a:rPr lang="de-CH" smtClean="0"/>
              <a:t>12.01.2021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2EF9FB8-FCE2-5647-855D-CD107414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E7E9D2-7103-6F44-9785-70B13797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19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048B5-AC5C-4C46-918D-6DD76502F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AEB7D8-F48E-D244-8FF9-E0DBEA614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691E52-4743-264F-ACD4-2D0FA3B3B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E9E2E8-FB92-6541-815F-344080DE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042FB-D151-BD4E-800B-7D06FACE4EB9}" type="datetime1">
              <a:rPr lang="de-CH" smtClean="0"/>
              <a:t>12.01.2021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126B1D-1911-584D-921B-7DA1259B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600B35-44D5-7C40-BEEE-DE007CA2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6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737EDB-2DEF-5840-89C1-67B2ECBA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B84857-7774-1E47-B228-9CB473509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AB192E-4AAA-484C-9165-743EDAA56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0E0D7D-C830-F24E-B9B8-75025D8C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5BD9-5C62-4447-BC4D-B9BEEFA76257}" type="datetime1">
              <a:rPr lang="de-CH" smtClean="0"/>
              <a:t>12.01.2021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127ABC-FB32-8747-A7AD-2AA71908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58D826-BCF3-6E41-9EF7-B172F3EC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99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48FFED1-1A76-5E43-A8D4-ED9CE6A6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BFFDC4-A05B-2341-B3EB-D642507DD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83B59B-DA91-8244-9878-C94098A23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8E54-5ECE-3948-9E09-C911921E2998}" type="datetime1">
              <a:rPr lang="de-CH" smtClean="0"/>
              <a:t>12.01.2021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862CEB-7496-E54B-B7C2-797178E0D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FD93C-895D-F543-B1FA-2B7653BD4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3E1C-9221-4540-BE74-4B72D899F7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91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D0CCB-EF38-134B-BA51-7154A0D5F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845" y="1948316"/>
            <a:ext cx="9144000" cy="1560444"/>
          </a:xfrm>
        </p:spPr>
        <p:txBody>
          <a:bodyPr>
            <a:noAutofit/>
          </a:bodyPr>
          <a:lstStyle/>
          <a:p>
            <a:r>
              <a:rPr lang="de-DE" sz="6600" dirty="0"/>
              <a:t>Pastorale Strategien</a:t>
            </a:r>
            <a:br>
              <a:rPr lang="de-DE" sz="6600" dirty="0"/>
            </a:br>
            <a:endParaRPr lang="de-DE" sz="6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47AFF2-8FFC-5643-80DD-7D7183EEB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5676" y="3218561"/>
            <a:ext cx="9144000" cy="4333460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chemeClr val="tx1"/>
                </a:solidFill>
              </a:rPr>
              <a:t>Strategie als </a:t>
            </a:r>
            <a:r>
              <a:rPr lang="de-DE" sz="3600" dirty="0"/>
              <a:t>H</a:t>
            </a:r>
            <a:r>
              <a:rPr lang="de-DE" sz="3600" dirty="0">
                <a:solidFill>
                  <a:schemeClr val="tx1"/>
                </a:solidFill>
              </a:rPr>
              <a:t>andlungsgrundlage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6C4C6B-1853-AD49-AFB2-8971EF272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676" y="5408574"/>
            <a:ext cx="9144000" cy="365125"/>
          </a:xfrm>
        </p:spPr>
        <p:txBody>
          <a:bodyPr/>
          <a:lstStyle/>
          <a:p>
            <a:r>
              <a:rPr lang="de-DE" sz="4000" dirty="0"/>
              <a:t>Gemeinde leiten, Pastorale Strategien                                          Robert Klimek, Diakon </a:t>
            </a:r>
            <a:r>
              <a:rPr lang="de-DE" sz="4000" dirty="0" err="1"/>
              <a:t>robert.klimek@pfarreistaefa.ch</a:t>
            </a:r>
            <a:endParaRPr lang="de-DE" sz="4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128BB9-875F-5241-8696-EA0D382B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05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6589D-52DD-3C41-B2EC-0234BE6E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Begriffsbestimmung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A4723E-41FF-EE4E-8945-B1A3B576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rgbClr val="FF0000"/>
                </a:solidFill>
              </a:rPr>
              <a:t>Schach</a:t>
            </a:r>
          </a:p>
          <a:p>
            <a:r>
              <a:rPr lang="de-CH" dirty="0"/>
              <a:t>von der aktuellen Stellung auf dem Brett ausgehen</a:t>
            </a:r>
          </a:p>
          <a:p>
            <a:r>
              <a:rPr lang="de-CH" dirty="0"/>
              <a:t>Figuren und ihre Position</a:t>
            </a:r>
          </a:p>
          <a:p>
            <a:r>
              <a:rPr lang="de-CH" dirty="0"/>
              <a:t>Nach einer Niederlage ist es mühselig, den Fehler zu suchen.</a:t>
            </a:r>
          </a:p>
          <a:p>
            <a:r>
              <a:rPr lang="de-CH" dirty="0"/>
              <a:t>Fehler ausnutzen, eigene vermeiden</a:t>
            </a:r>
          </a:p>
          <a:p>
            <a:r>
              <a:rPr lang="de-CH" dirty="0"/>
              <a:t> Jeder Zug macht unzählige weitere Kombinationen möglich. </a:t>
            </a:r>
          </a:p>
          <a:p>
            <a:r>
              <a:rPr lang="de-CH" dirty="0"/>
              <a:t>Reaktion wird zu einem der wichtigsten Spielfaktoren</a:t>
            </a:r>
          </a:p>
          <a:p>
            <a:pPr marL="0" indent="0">
              <a:buNone/>
            </a:pPr>
            <a:endParaRPr lang="de-CH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85DBB3-AAA6-2442-8174-EAC42A71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F68FB6-335F-2D45-B875-EA3CBA389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69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16400-6D87-C64F-A609-D50A210B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Begriffsbestimmung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21095E-16A1-8B4F-80CC-9FD032563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>
                <a:solidFill>
                  <a:srgbClr val="FF0000"/>
                </a:solidFill>
              </a:rPr>
              <a:t>Zwischenergebnis </a:t>
            </a:r>
          </a:p>
          <a:p>
            <a:r>
              <a:rPr lang="de-CH" dirty="0"/>
              <a:t>Strategie umfasst die Gesamtausrichtung der Organisation (Pfarrei) </a:t>
            </a:r>
          </a:p>
          <a:p>
            <a:r>
              <a:rPr lang="de-CH" dirty="0"/>
              <a:t>Standhaftigkeit und Arbeits- und Gedankenordnung (Schlachtordnung)</a:t>
            </a:r>
          </a:p>
          <a:p>
            <a:r>
              <a:rPr lang="de-CH" dirty="0"/>
              <a:t> Reaktion auf Risiken, innerhalb der strategischen Ausrichtung</a:t>
            </a:r>
          </a:p>
          <a:p>
            <a:r>
              <a:rPr lang="de-CH" dirty="0"/>
              <a:t>Wie wollen </a:t>
            </a:r>
            <a:r>
              <a:rPr lang="de-CH"/>
              <a:t>wir ein </a:t>
            </a:r>
            <a:r>
              <a:rPr lang="de-CH" dirty="0"/>
              <a:t>festgelegtes Konzept es erreichen? </a:t>
            </a:r>
          </a:p>
          <a:p>
            <a:endParaRPr lang="de-CH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157DEC1-E0E9-BC44-8A6A-63037D5A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34BE22-0BB0-2B48-8E0A-978DC08A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26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7882B-B44C-0742-9304-EDB489E2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Begriffsabgrenzung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74EB19-3808-684B-8BDC-CD9044DEA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Es ist wichtig, dass man sich auf bestimmte Begriffe einigt, damit im Gespräch alle von der gleichen Sache sprechen.</a:t>
            </a:r>
          </a:p>
          <a:p>
            <a:r>
              <a:rPr lang="de-CH" dirty="0"/>
              <a:t>Jedes Einzelprojekt braucht eine eigene </a:t>
            </a:r>
            <a:r>
              <a:rPr lang="de-CH" b="1" dirty="0">
                <a:solidFill>
                  <a:srgbClr val="FF0000"/>
                </a:solidFill>
              </a:rPr>
              <a:t>Taktik.</a:t>
            </a:r>
            <a:endParaRPr lang="de-CH" dirty="0"/>
          </a:p>
          <a:p>
            <a:r>
              <a:rPr lang="de-CH" b="1" dirty="0">
                <a:solidFill>
                  <a:srgbClr val="FF0000"/>
                </a:solidFill>
              </a:rPr>
              <a:t>Leitbild</a:t>
            </a:r>
            <a:r>
              <a:rPr lang="de-CH" dirty="0"/>
              <a:t> ist die schriftliche Erklärung einer Organisation über ihr Selbstverständnis und ihre Grundprinzipien, also eine Selbstbeschreibung.</a:t>
            </a:r>
          </a:p>
          <a:p>
            <a:r>
              <a:rPr lang="de-CH" dirty="0"/>
              <a:t>Jedes Unternehmen braucht eine </a:t>
            </a:r>
            <a:r>
              <a:rPr lang="de-CH" b="1" dirty="0">
                <a:solidFill>
                  <a:srgbClr val="FF0000"/>
                </a:solidFill>
              </a:rPr>
              <a:t>Vision.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/>
              <a:t>(«Mit einer Hoffnung unterwegs», «</a:t>
            </a:r>
            <a:r>
              <a:rPr lang="de-CH" dirty="0" err="1"/>
              <a:t>Communio</a:t>
            </a:r>
            <a:r>
              <a:rPr lang="de-CH" dirty="0"/>
              <a:t> - Kirche ist Gemeinschaft»)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023AD3-9752-3948-BCFA-13B3E318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C30824-00E1-B64B-A95D-CE466FA2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2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E95BB-384E-F64C-BFD3-FF35DCDB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Begriffsabgrenzung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8F7B4-4E60-5249-BAFB-B3A2A7250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b="1" dirty="0">
                <a:solidFill>
                  <a:srgbClr val="FF0000"/>
                </a:solidFill>
              </a:rPr>
              <a:t>Planung</a:t>
            </a:r>
            <a:r>
              <a:rPr lang="de-CH" b="1" dirty="0"/>
              <a:t> </a:t>
            </a:r>
            <a:r>
              <a:rPr lang="de-CH" dirty="0"/>
              <a:t>ist der Prozess des Festlegens von Zielen und des Formulierens von Methoden, Strategien und Vorgehensweisen, um diese Ziele zu erreichen.</a:t>
            </a:r>
          </a:p>
          <a:p>
            <a:r>
              <a:rPr lang="de-CH" b="1" dirty="0">
                <a:solidFill>
                  <a:srgbClr val="FF0000"/>
                </a:solidFill>
              </a:rPr>
              <a:t>Ziele</a:t>
            </a:r>
            <a:r>
              <a:rPr lang="de-CH" dirty="0"/>
              <a:t> werden definiert. Wir können messen, wie nah wir ihnen schon gekommen sind. (Ziel erreicht oder noch nicht ganz erreicht bzw. verfehlt?) Davon hängt ab, ob wir das Projekt fortführen.</a:t>
            </a:r>
          </a:p>
          <a:p>
            <a:r>
              <a:rPr lang="de-CH" b="1" dirty="0">
                <a:solidFill>
                  <a:srgbClr val="FF0000"/>
                </a:solidFill>
              </a:rPr>
              <a:t>Rahmenbedingungen</a:t>
            </a:r>
            <a:r>
              <a:rPr lang="de-CH" b="1" dirty="0"/>
              <a:t> </a:t>
            </a:r>
            <a:r>
              <a:rPr lang="de-CH" dirty="0"/>
              <a:t>müssen vor Beginn der Projektplanung berücksichtigt werden (z.B. Ort, Lage, öffentliche Verkehrsmittel, wirtschaftliche und politische Situation, ökumenische Situation)</a:t>
            </a:r>
          </a:p>
          <a:p>
            <a:r>
              <a:rPr lang="de-CH" b="1" dirty="0">
                <a:solidFill>
                  <a:srgbClr val="FF0000"/>
                </a:solidFill>
              </a:rPr>
              <a:t>Bedarfsermittlung: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/>
              <a:t>Was fehlt, um vorgegebene Bedürfnisse der Kunden zu erfüllen?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515BAE-6C93-6B4E-907A-90AC1D9C9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8D77D0-B332-A142-8A40-53A29256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62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AED38-9D59-0241-8F38-E7AF804E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Perikles</a:t>
            </a:r>
            <a:r>
              <a:rPr lang="de-DE" sz="2800" dirty="0"/>
              <a:t> (490 – 429 v.Chr.)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683DA6-5744-0F4C-B6AB-FA0BC9756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/>
              <a:t>Thukydides</a:t>
            </a:r>
            <a:r>
              <a:rPr lang="de-CH" dirty="0"/>
              <a:t> bezeichnete ihn als „ersten Mann in Athen“ (π</a:t>
            </a:r>
            <a:r>
              <a:rPr lang="de-CH" dirty="0" err="1"/>
              <a:t>ρῶτος</a:t>
            </a:r>
            <a:r>
              <a:rPr lang="de-CH" dirty="0"/>
              <a:t> </a:t>
            </a:r>
            <a:r>
              <a:rPr lang="de-CH" dirty="0" err="1"/>
              <a:t>ἀνήρ</a:t>
            </a:r>
            <a:r>
              <a:rPr lang="de-CH" dirty="0"/>
              <a:t>), „gleich mächtig im Reden wie im Handeln“.</a:t>
            </a:r>
          </a:p>
          <a:p>
            <a:r>
              <a:rPr lang="de-CH" dirty="0"/>
              <a:t>Kooperation (Attischer Seebund) </a:t>
            </a:r>
          </a:p>
          <a:p>
            <a:r>
              <a:rPr lang="de-CH" dirty="0"/>
              <a:t>Bei Militäroperationen, die Perikles als Stratege selbst leitete, erwarb er sich den Ruf des umsichtigen, besonnen abwägenden Feldherrn, der unnötige Risiken mied.</a:t>
            </a:r>
          </a:p>
          <a:p>
            <a:r>
              <a:rPr lang="de-CH" dirty="0"/>
              <a:t>Argumente überzeugen </a:t>
            </a:r>
          </a:p>
          <a:p>
            <a:endParaRPr lang="de-CH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66ACC6-6B94-5D4A-8741-7E29D48A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96E315A-FD92-2E43-9AEA-43F5CD75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69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64E8D-C662-894C-A2D3-CC48C3E4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Perikles</a:t>
            </a:r>
            <a:r>
              <a:rPr lang="de-DE" sz="2800" dirty="0"/>
              <a:t> 490 – 429 v.Chr.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1858A4-CB30-C04D-AD8A-1DDE62106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Gegenüber abfallenden Bundesgenossen zeigte er unerbittliche Entschlossenheit, Zähigkeit und Härte in der Bestrafung.</a:t>
            </a:r>
            <a:r>
              <a:rPr lang="de-CH" dirty="0">
                <a:effectLst/>
              </a:rPr>
              <a:t> </a:t>
            </a:r>
          </a:p>
          <a:p>
            <a:r>
              <a:rPr lang="de-CH" dirty="0"/>
              <a:t>Gültige Gesetze akzeptiert, auch wenn er Aspasia nicht heiraten konnte, weil er selbst ein entsprechendes Bürgerrechtsgesetz beschlossen hatte.</a:t>
            </a:r>
            <a:endParaRPr lang="de-CH" dirty="0">
              <a:effectLst/>
            </a:endParaRP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CDA043-5F15-BD47-9902-D1638400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06E2C9-46E0-CD40-8EF9-17CDDEFB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1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64E8D-C662-894C-A2D3-CC48C3E4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Perikles</a:t>
            </a:r>
            <a:r>
              <a:rPr lang="de-DE" sz="2800" dirty="0"/>
              <a:t> 490 – 429 v.Chr.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1858A4-CB30-C04D-AD8A-1DDE62106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Gegenüber abfallenden Bundesgenossen zeigte er unerbittliche Entschlossenheit, Zähigkeit und Härte in der Bestrafung.</a:t>
            </a:r>
            <a:r>
              <a:rPr lang="de-CH" dirty="0">
                <a:effectLst/>
              </a:rPr>
              <a:t> </a:t>
            </a:r>
          </a:p>
          <a:p>
            <a:r>
              <a:rPr lang="de-CH" dirty="0"/>
              <a:t>Gültige Gesetze akzeptiert, auch wenn er Aspasia nicht heiraten konnte, weil er selbst ein entsprechendes Bürgerrechtsgesetz beschlossen hatte.</a:t>
            </a:r>
            <a:endParaRPr lang="de-CH" dirty="0">
              <a:effectLst/>
            </a:endParaRPr>
          </a:p>
          <a:p>
            <a:pPr marL="0" indent="0">
              <a:buNone/>
            </a:pPr>
            <a:r>
              <a:rPr lang="de-CH" dirty="0"/>
              <a:t>        Beschlossene Gesetze haben Vorrang vor den Eigeninteressen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CDA043-5F15-BD47-9902-D1638400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06E2C9-46E0-CD40-8EF9-17CDDEFB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16</a:t>
            </a:fld>
            <a:endParaRPr lang="de-DE"/>
          </a:p>
        </p:txBody>
      </p:sp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D057211B-7A14-FA46-AE9D-8BC7F4B1EFCF}"/>
              </a:ext>
            </a:extLst>
          </p:cNvPr>
          <p:cNvSpPr/>
          <p:nvPr/>
        </p:nvSpPr>
        <p:spPr>
          <a:xfrm>
            <a:off x="711199" y="4001294"/>
            <a:ext cx="756356" cy="39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4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64E8D-C662-894C-A2D3-CC48C3E4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Perikles</a:t>
            </a:r>
            <a:r>
              <a:rPr lang="de-DE" sz="2800" dirty="0"/>
              <a:t> 490 – 429 v.Chr.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1858A4-CB30-C04D-AD8A-1DDE62106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Gegenüber abfallenden Bundesgenossen zeigte er unerbittliche Entschlossenheit, Zähigkeit und Härte in der Bestrafung.</a:t>
            </a:r>
            <a:r>
              <a:rPr lang="de-CH" dirty="0">
                <a:effectLst/>
              </a:rPr>
              <a:t> </a:t>
            </a:r>
          </a:p>
          <a:p>
            <a:r>
              <a:rPr lang="de-CH" dirty="0"/>
              <a:t>Gültige Gesetze akzeptiert, auch wenn er Aspasia nicht heiraten konnte, weil er selbst ein entsprechendes Bürgerrechtsgesetz beschlossen hatte.</a:t>
            </a:r>
            <a:endParaRPr lang="de-CH" dirty="0">
              <a:effectLst/>
            </a:endParaRPr>
          </a:p>
          <a:p>
            <a:pPr marL="0" indent="0">
              <a:buNone/>
            </a:pPr>
            <a:r>
              <a:rPr lang="de-CH" dirty="0"/>
              <a:t>        Beschlossene Gesetze haben Vorrang vor den Eigeninteressen</a:t>
            </a:r>
          </a:p>
          <a:p>
            <a:r>
              <a:rPr lang="de-CH" dirty="0"/>
              <a:t>Als sich die militärische und politische Lage für Athen zum Nachteil entwickelte, wurde Perikles abgesetzt.</a:t>
            </a:r>
          </a:p>
          <a:p>
            <a:pPr marL="0" indent="0">
              <a:buNone/>
            </a:pPr>
            <a:r>
              <a:rPr lang="de-CH" dirty="0"/>
              <a:t>        Akzeptanz, </a:t>
            </a:r>
            <a:r>
              <a:rPr lang="de-DE" dirty="0"/>
              <a:t>Selbstbeherrschung und Realitätswahrnehmung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1CDA043-5F15-BD47-9902-D1638400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06E2C9-46E0-CD40-8EF9-17CDDEFB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17</a:t>
            </a:fld>
            <a:endParaRPr lang="de-DE"/>
          </a:p>
        </p:txBody>
      </p:sp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D057211B-7A14-FA46-AE9D-8BC7F4B1EFCF}"/>
              </a:ext>
            </a:extLst>
          </p:cNvPr>
          <p:cNvSpPr/>
          <p:nvPr/>
        </p:nvSpPr>
        <p:spPr>
          <a:xfrm>
            <a:off x="711199" y="4001294"/>
            <a:ext cx="756356" cy="39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rechts 6">
            <a:extLst>
              <a:ext uri="{FF2B5EF4-FFF2-40B4-BE49-F238E27FC236}">
                <a16:creationId xmlns:a16="http://schemas.microsoft.com/office/drawing/2014/main" id="{5E269B10-154A-D14A-ADA5-1DFA706741AF}"/>
              </a:ext>
            </a:extLst>
          </p:cNvPr>
          <p:cNvSpPr/>
          <p:nvPr/>
        </p:nvSpPr>
        <p:spPr>
          <a:xfrm>
            <a:off x="711199" y="5406761"/>
            <a:ext cx="756356" cy="399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2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511A7-BEED-514C-9D00-7097354FE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Julius Cäsar </a:t>
            </a:r>
            <a:r>
              <a:rPr lang="de-DE" sz="2800" dirty="0"/>
              <a:t>100 – 44 v. </a:t>
            </a:r>
            <a:r>
              <a:rPr lang="de-DE" sz="2800" dirty="0" err="1"/>
              <a:t>Chr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0F4A87-A3A7-7A4D-A361-F1F7D9FC7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/>
              <a:t>Veni</a:t>
            </a:r>
            <a:r>
              <a:rPr lang="de-CH" dirty="0"/>
              <a:t>, vidi, </a:t>
            </a:r>
            <a:r>
              <a:rPr lang="de-CH" dirty="0" err="1"/>
              <a:t>vici</a:t>
            </a:r>
            <a:r>
              <a:rPr lang="de-CH" dirty="0"/>
              <a:t>. </a:t>
            </a:r>
          </a:p>
          <a:p>
            <a:r>
              <a:rPr lang="de-CH" dirty="0"/>
              <a:t>schnelles und risikoreiches Vorgehen</a:t>
            </a:r>
          </a:p>
          <a:p>
            <a:r>
              <a:rPr lang="de-CH" dirty="0"/>
              <a:t> Soldatenleben, mit allen Schwierigkeiten und Entbehrungen</a:t>
            </a:r>
          </a:p>
          <a:p>
            <a:r>
              <a:rPr lang="de-CH" dirty="0"/>
              <a:t>persönliche Beziehung zu allen Mitwirkenden (Name, Herkunft…)</a:t>
            </a:r>
          </a:p>
          <a:p>
            <a:r>
              <a:rPr lang="de-CH" dirty="0"/>
              <a:t>Kommunikation in eigner Sache (Reden, Berichte, Siegesmeldungen)</a:t>
            </a:r>
          </a:p>
          <a:p>
            <a:r>
              <a:rPr lang="de-CH" dirty="0"/>
              <a:t>Informationsgleichheit. Jeder Hauptmann verfügte über die gleiche Information über den Schlachtplan wie Julius Caesar selbst. </a:t>
            </a:r>
          </a:p>
          <a:p>
            <a:r>
              <a:rPr lang="de-CH" dirty="0"/>
              <a:t>Caesar war seinen Truppen immer nah. Ungeachtet der Gefahren wollte er in direktem Kontakt zu seiner Armee stehen, weil er wusste, dass dies die Moral der Soldaten steigerte. 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854D50-85F8-1C40-8981-77EBAF8E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9CC539-0BCD-6A4A-B310-E20D6449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31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C2F98-E68C-FF4B-9354-167861D6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Julius Cäsar </a:t>
            </a:r>
            <a:r>
              <a:rPr lang="de-DE" sz="2800" dirty="0"/>
              <a:t>100 – 44 v. </a:t>
            </a:r>
            <a:r>
              <a:rPr lang="de-DE" sz="2800" dirty="0" err="1"/>
              <a:t>Chr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EC8996-2A32-AD4A-A8A3-50981FA7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err="1"/>
              <a:t>Gladius</a:t>
            </a:r>
            <a:r>
              <a:rPr lang="de-CH" b="1" dirty="0"/>
              <a:t>. </a:t>
            </a:r>
            <a:r>
              <a:rPr lang="de-CH" dirty="0"/>
              <a:t>Fähigkeiten entwickeln und richtig nutzen, um den maximalen Nutzen aus Ihrem eigenem Potential zu ziehen</a:t>
            </a:r>
          </a:p>
          <a:p>
            <a:r>
              <a:rPr lang="de-CH" dirty="0"/>
              <a:t>Cäsar blieb bescheiden, jedoch hat er auch kleinere erreichte Ziele genau wie grosse  Erfolge stets nach Aussen kommuniziert und die materiellen Gewinne mit «allen loyalen Anhängern»  geteilt.</a:t>
            </a:r>
          </a:p>
          <a:p>
            <a:r>
              <a:rPr lang="de-CH" dirty="0"/>
              <a:t>Er übernahm auch unpopuläre Entscheidung selbst und delegierte sie nicht an «Boten mit der schlechten Botschaft».</a:t>
            </a:r>
          </a:p>
          <a:p>
            <a:r>
              <a:rPr lang="de-CH" b="1" dirty="0" err="1"/>
              <a:t>Clementia</a:t>
            </a:r>
            <a:r>
              <a:rPr lang="de-CH" b="1" dirty="0"/>
              <a:t>.</a:t>
            </a:r>
            <a:r>
              <a:rPr lang="de-CH" dirty="0"/>
              <a:t> Bereitschaft zur Reduktion von Verpflichtungen, Strafen und finanziellen Schulden, somit: Instrument zur Loyalitätsgewinnung für seinen Machtanspruch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23BCB6-6811-3445-8647-D7E576E7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FE7773A-5356-0844-9492-57D77AA2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34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FA1EC-1E36-294A-A205-45F4710B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7189FE-B176-314B-9AD9-A7E2C4E3B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/>
              <a:t>Wer bin ich? </a:t>
            </a:r>
          </a:p>
          <a:p>
            <a:pPr lvl="0"/>
            <a:r>
              <a:rPr lang="de-CH" dirty="0"/>
              <a:t>Was kann ich und was will leisten?</a:t>
            </a:r>
          </a:p>
          <a:p>
            <a:pPr lvl="0"/>
            <a:r>
              <a:rPr lang="de-CH" dirty="0"/>
              <a:t>Bin ich bereit, aus Erfahrung und Erkenntnissen zu lernen?</a:t>
            </a:r>
          </a:p>
          <a:p>
            <a:pPr lvl="0"/>
            <a:r>
              <a:rPr lang="de-CH" dirty="0"/>
              <a:t>Wie bin ich organisiert?</a:t>
            </a:r>
          </a:p>
          <a:p>
            <a:pPr lvl="0"/>
            <a:r>
              <a:rPr lang="de-CH" dirty="0"/>
              <a:t>Welchen Führungsstil bevorzuge ich? </a:t>
            </a:r>
          </a:p>
          <a:p>
            <a:r>
              <a:rPr lang="de-CH" dirty="0">
                <a:solidFill>
                  <a:srgbClr val="FF0000"/>
                </a:solidFill>
              </a:rPr>
              <a:t>Erkenne Dich selbst.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48A9957-4705-7A4F-BC65-3ECF20F8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Gemeinde leiten, Pastorale Strategien                                          Robert Klimek, Diakon, </a:t>
            </a:r>
            <a:r>
              <a:rPr lang="de-DE" dirty="0" err="1"/>
              <a:t>robert.klimek@pfarreistaefa.ch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F44807-6B96-8042-8D31-445CEADD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4D8E2E-5420-CF4C-95EC-1DE2F791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Julius Cäsar 100 – 44 v. </a:t>
            </a:r>
            <a:r>
              <a:rPr lang="de-DE" sz="2800" dirty="0" err="1"/>
              <a:t>Chr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93CFE2-3D02-B845-90E5-420F8863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Caesar an Marcus </a:t>
            </a:r>
            <a:r>
              <a:rPr lang="en-US" dirty="0" err="1"/>
              <a:t>Tulius</a:t>
            </a:r>
            <a:r>
              <a:rPr lang="en-US" dirty="0"/>
              <a:t> Cicero: </a:t>
            </a:r>
          </a:p>
          <a:p>
            <a:pPr marL="0" indent="0">
              <a:buNone/>
            </a:pPr>
            <a:r>
              <a:rPr lang="en-US" i="1" dirty="0" err="1"/>
              <a:t>Haec</a:t>
            </a:r>
            <a:r>
              <a:rPr lang="en-US" i="1" dirty="0"/>
              <a:t> nova sit ratio </a:t>
            </a:r>
            <a:r>
              <a:rPr lang="en-US" i="1" dirty="0" err="1"/>
              <a:t>vincendi</a:t>
            </a:r>
            <a:r>
              <a:rPr lang="en-US" i="1" dirty="0"/>
              <a:t>, </a:t>
            </a:r>
            <a:r>
              <a:rPr lang="en-US" i="1" dirty="0" err="1"/>
              <a:t>ut</a:t>
            </a:r>
            <a:r>
              <a:rPr lang="en-US" i="1" dirty="0"/>
              <a:t> misericordia et </a:t>
            </a:r>
            <a:r>
              <a:rPr lang="en-US" i="1" dirty="0" err="1"/>
              <a:t>liberalitate</a:t>
            </a:r>
            <a:r>
              <a:rPr lang="en-US" i="1" dirty="0"/>
              <a:t> </a:t>
            </a:r>
            <a:r>
              <a:rPr lang="en-US" i="1" dirty="0" err="1"/>
              <a:t>nos</a:t>
            </a:r>
            <a:r>
              <a:rPr lang="en-US" i="1" dirty="0"/>
              <a:t> </a:t>
            </a:r>
            <a:r>
              <a:rPr lang="en-US" i="1" dirty="0" err="1"/>
              <a:t>muniamus</a:t>
            </a:r>
            <a:r>
              <a:rPr lang="en-US" i="1" dirty="0"/>
              <a:t>.</a:t>
            </a:r>
            <a:r>
              <a:rPr lang="en-US" dirty="0"/>
              <a:t> 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Diese sei die neue siegbringende Strategie: dass wir uns mit </a:t>
            </a:r>
            <a:r>
              <a:rPr lang="de-CH" b="1" dirty="0"/>
              <a:t>Barmherzigkeit und Freigiebigkeit</a:t>
            </a:r>
            <a:r>
              <a:rPr lang="de-CH" dirty="0"/>
              <a:t> wappnen.“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AF544D-A634-024E-8288-44863864A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B6DF551-F8CB-AD4D-BFDD-3B4BBA30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159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683CF-2D52-7341-A6DE-3719DD33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CH" sz="2800" b="1" u="sng" dirty="0" err="1">
                <a:solidFill>
                  <a:srgbClr val="FF0000"/>
                </a:solidFill>
              </a:rPr>
              <a:t>Niccolò</a:t>
            </a:r>
            <a:r>
              <a:rPr lang="de-CH" sz="2800" b="1" u="sng" dirty="0">
                <a:solidFill>
                  <a:srgbClr val="FF0000"/>
                </a:solidFill>
              </a:rPr>
              <a:t> Machiavelli </a:t>
            </a:r>
            <a:r>
              <a:rPr lang="de-CH" sz="2800" dirty="0"/>
              <a:t>1449 - 1516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2B3319-C25E-8E4F-A132-2C79CA012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Nach einem politischen Machtwechsel: </a:t>
            </a:r>
            <a:r>
              <a:rPr lang="de-CH" dirty="0"/>
              <a:t>Leben in Armut</a:t>
            </a:r>
            <a:r>
              <a:rPr lang="de-CH" dirty="0">
                <a:effectLst/>
              </a:rPr>
              <a:t> </a:t>
            </a:r>
          </a:p>
          <a:p>
            <a:r>
              <a:rPr lang="de-CH" dirty="0"/>
              <a:t>Aus der Ausweglosigkeit entstanden grosse literarische Werke.</a:t>
            </a:r>
          </a:p>
          <a:p>
            <a:r>
              <a:rPr lang="de-CH" dirty="0"/>
              <a:t>Il </a:t>
            </a:r>
            <a:r>
              <a:rPr lang="de-CH" dirty="0" err="1"/>
              <a:t>Principe</a:t>
            </a:r>
            <a:r>
              <a:rPr lang="de-CH" dirty="0"/>
              <a:t> – Der Fürst</a:t>
            </a:r>
          </a:p>
          <a:p>
            <a:r>
              <a:rPr lang="de-CH" dirty="0"/>
              <a:t>«Die Kunst, den richtigen Schein zu erzeugen»</a:t>
            </a:r>
            <a:r>
              <a:rPr lang="de-CH" dirty="0">
                <a:effectLst/>
              </a:rPr>
              <a:t> </a:t>
            </a:r>
          </a:p>
          <a:p>
            <a:r>
              <a:rPr lang="de-CH" dirty="0"/>
              <a:t>«Jeder sieht, wie du dich gibst, wenige wissen, wie du bist.»</a:t>
            </a:r>
          </a:p>
          <a:p>
            <a:r>
              <a:rPr lang="de-CH" dirty="0">
                <a:effectLst/>
              </a:rPr>
              <a:t>Erfolg beruht auf dem Einsatz der richtigen Mittel und moralischer Festigkeit</a:t>
            </a:r>
          </a:p>
          <a:p>
            <a:r>
              <a:rPr lang="de-CH" dirty="0">
                <a:effectLst/>
              </a:rPr>
              <a:t>Unbequeme Entscheidungen </a:t>
            </a:r>
            <a:r>
              <a:rPr lang="de-CH" u="sng" dirty="0">
                <a:effectLst/>
              </a:rPr>
              <a:t>kurz</a:t>
            </a:r>
            <a:r>
              <a:rPr lang="de-CH" dirty="0">
                <a:effectLst/>
              </a:rPr>
              <a:t>. Gratifikationen </a:t>
            </a:r>
            <a:r>
              <a:rPr lang="de-CH" u="sng" dirty="0">
                <a:effectLst/>
              </a:rPr>
              <a:t>lang</a:t>
            </a:r>
            <a:r>
              <a:rPr lang="de-CH" dirty="0">
                <a:effectLst/>
              </a:rPr>
              <a:t>.</a:t>
            </a:r>
          </a:p>
          <a:p>
            <a:r>
              <a:rPr lang="de-CH" dirty="0"/>
              <a:t>«Diejenige, welche ganz zu dir halten und nicht habgierig sind, musst du ehren und lieben.»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04E6C2-C450-E64F-981F-CD1EE763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C2E7D1-A63E-4C49-8535-BE0AC495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0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EB898E-8B45-ED4B-BB5D-55EEC9DB8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CH" sz="2800" b="1" u="sng" dirty="0" err="1">
                <a:solidFill>
                  <a:srgbClr val="FF0000"/>
                </a:solidFill>
              </a:rPr>
              <a:t>Niccolò</a:t>
            </a:r>
            <a:r>
              <a:rPr lang="de-CH" sz="2800" b="1" u="sng" dirty="0">
                <a:solidFill>
                  <a:srgbClr val="FF0000"/>
                </a:solidFill>
              </a:rPr>
              <a:t> Machiavelli </a:t>
            </a:r>
            <a:r>
              <a:rPr lang="de-CH" sz="2800" dirty="0"/>
              <a:t>1449 - 1516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9CE113-77C9-CE4F-8E98-94F680F45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/>
              <a:t>Kernbegriffe </a:t>
            </a:r>
            <a:r>
              <a:rPr lang="de-CH" dirty="0">
                <a:effectLst/>
              </a:rPr>
              <a:t> </a:t>
            </a:r>
            <a:endParaRPr lang="de-CH" dirty="0"/>
          </a:p>
          <a:p>
            <a:r>
              <a:rPr lang="de-CH" b="1" dirty="0"/>
              <a:t>Virtus</a:t>
            </a:r>
            <a:r>
              <a:rPr lang="de-CH" dirty="0"/>
              <a:t> (Tugend/Tüchtigkeit): die politische Energie bzw. der Tatendrang, etwas zu tun. Optimal bei Vielen und nicht nur bei Wenigen. Strukturen für Entfaltungsmöglichkeiten schaffen</a:t>
            </a:r>
          </a:p>
          <a:p>
            <a:r>
              <a:rPr lang="de-CH" b="1" dirty="0">
                <a:effectLst/>
              </a:rPr>
              <a:t>Fortuna</a:t>
            </a:r>
            <a:r>
              <a:rPr lang="de-CH" dirty="0">
                <a:effectLst/>
              </a:rPr>
              <a:t> (Glücks- und </a:t>
            </a:r>
            <a:r>
              <a:rPr lang="de-CH" dirty="0"/>
              <a:t>Schicksalsgöttin): Sie ist der unberechenbare Faktor in der politischen Rechnung. Annehmen, aber im Glück nicht darauf verlassen und in der Niederlage nicht den Mut verlieren</a:t>
            </a:r>
          </a:p>
          <a:p>
            <a:r>
              <a:rPr lang="de-CH" b="1" dirty="0" err="1"/>
              <a:t>Ambizione</a:t>
            </a:r>
            <a:r>
              <a:rPr lang="de-CH" dirty="0"/>
              <a:t> (Ehrgeiz): entscheidende Triebfeder menschlichen Handelns. Gutes für Alle. Gefahr: Eigeninteressen</a:t>
            </a:r>
          </a:p>
          <a:p>
            <a:r>
              <a:rPr lang="de-CH" b="1" dirty="0" err="1"/>
              <a:t>Necessità</a:t>
            </a:r>
            <a:r>
              <a:rPr lang="de-CH" dirty="0"/>
              <a:t> (Notwendigkeit): Zum Zwecke der Selbsterhaltung sind alle Mittel erlaubt</a:t>
            </a:r>
          </a:p>
          <a:p>
            <a:r>
              <a:rPr lang="de-CH" b="1" dirty="0"/>
              <a:t>"Es ist nicht weise, das zu verteidigen, was man ohnehin aufgeben  muss."</a:t>
            </a:r>
            <a:r>
              <a:rPr lang="de-CH" dirty="0"/>
              <a:t> 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80CD3D-5412-134E-856B-EBBFBC4F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2D42B6-AF96-C841-8874-008EA2FE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1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CAE32-A51A-1247-B7AD-D674E2F4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CH" sz="3100" b="1" u="sng" dirty="0">
                <a:solidFill>
                  <a:srgbClr val="FF0000"/>
                </a:solidFill>
              </a:rPr>
              <a:t>Carl von Clausewitz </a:t>
            </a:r>
            <a:r>
              <a:rPr lang="de-CH" sz="3100" dirty="0"/>
              <a:t>1780 - 1831</a:t>
            </a:r>
            <a:endParaRPr lang="de-DE" sz="2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E3817F-58FC-4843-86EC-5D0D6740B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/>
              <a:t>wandte sich gegen «abgeschlossene Systeme»</a:t>
            </a:r>
          </a:p>
          <a:p>
            <a:r>
              <a:rPr lang="de-CH" dirty="0"/>
              <a:t>Unsicherheit ist keine beiläufige Störung, sondern unvermeidbarer Begleiter jeder Strategie. </a:t>
            </a:r>
          </a:p>
          <a:p>
            <a:r>
              <a:rPr lang="de-CH" dirty="0"/>
              <a:t>Entscheidungen und Zeitdruck</a:t>
            </a:r>
          </a:p>
          <a:p>
            <a:r>
              <a:rPr lang="de-CH" dirty="0"/>
              <a:t>auch mit geringen Informationen Schlüsse über die gegnerischen Kräfte ziehen</a:t>
            </a:r>
          </a:p>
          <a:p>
            <a:r>
              <a:rPr lang="de-CH" b="1" dirty="0"/>
              <a:t>Flexibilität</a:t>
            </a:r>
            <a:r>
              <a:rPr lang="de-CH" dirty="0"/>
              <a:t> ist ein Kerngedanke. Flexibles Manövrieren.</a:t>
            </a:r>
            <a:r>
              <a:rPr lang="de-CH" dirty="0">
                <a:effectLst/>
              </a:rPr>
              <a:t> </a:t>
            </a:r>
            <a:endParaRPr lang="de-CH" dirty="0"/>
          </a:p>
          <a:p>
            <a:r>
              <a:rPr lang="de-CH" dirty="0"/>
              <a:t>Fehlendes Wissen: Man muss mit Eventualitäten planen.</a:t>
            </a:r>
            <a:r>
              <a:rPr lang="de-CH" b="1" dirty="0"/>
              <a:t> </a:t>
            </a:r>
          </a:p>
          <a:p>
            <a:r>
              <a:rPr lang="de-CH" b="1" dirty="0"/>
              <a:t>Konzentration auf das Wesentliche bzw. Konzentration auf eigene Stärken</a:t>
            </a:r>
            <a:r>
              <a:rPr lang="de-CH" dirty="0"/>
              <a:t> </a:t>
            </a:r>
            <a:r>
              <a:rPr lang="de-CH" dirty="0">
                <a:effectLst/>
              </a:rPr>
              <a:t> </a:t>
            </a:r>
            <a:endParaRPr lang="de-CH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77A6FC-0FFB-094D-AC8C-3B6E3B8A9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F3246C-C2D4-D24D-A237-272B54D2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41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DF74F-4EE6-D148-B318-0BC3CC98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Maria Magdalena</a:t>
            </a:r>
            <a:endParaRPr lang="de-DE" b="1" u="sng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E277AB-7FD0-E64D-B19D-9BC71496D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Heilungswunder</a:t>
            </a:r>
          </a:p>
          <a:p>
            <a:r>
              <a:rPr lang="de-CH" dirty="0"/>
              <a:t>Nachfolge</a:t>
            </a:r>
          </a:p>
          <a:p>
            <a:r>
              <a:rPr lang="de-CH" dirty="0"/>
              <a:t>besondere Treue und Verbundenheit gegenüber Jesus</a:t>
            </a:r>
          </a:p>
          <a:p>
            <a:r>
              <a:rPr lang="de-CH" dirty="0"/>
              <a:t>Nach der Gefangennahme Jesu ist sie standhaft und flieht nicht.</a:t>
            </a:r>
          </a:p>
          <a:p>
            <a:r>
              <a:rPr lang="de-CH" dirty="0"/>
              <a:t>Zeugin der Auferstehung </a:t>
            </a:r>
          </a:p>
          <a:p>
            <a:r>
              <a:rPr lang="de-CH" dirty="0"/>
              <a:t>mutige Botschafterin</a:t>
            </a:r>
          </a:p>
          <a:p>
            <a:r>
              <a:rPr lang="de-CH" dirty="0"/>
              <a:t>Nähe zum Geschehen und Entschlossenheit im Glauben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EB7FEB-0D0D-7B41-96F7-8A267BE2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74F0F4-77C3-3F4F-935A-6E3DC4E3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1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2A7494-B982-6B46-B137-7CD42E89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Elisabeth von Thüringen</a:t>
            </a:r>
            <a:endParaRPr lang="de-DE" b="1" u="sng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326269-7645-B944-8531-D52C6B889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Durchbrechen von verkrusteten Strukturen</a:t>
            </a:r>
          </a:p>
          <a:p>
            <a:r>
              <a:rPr lang="de-CH" dirty="0"/>
              <a:t>Botschaft des Evangeliums </a:t>
            </a:r>
          </a:p>
          <a:p>
            <a:r>
              <a:rPr lang="de-CH" dirty="0"/>
              <a:t>Menschen moralisch auf ihrer Seite</a:t>
            </a:r>
            <a:r>
              <a:rPr lang="de-CH" dirty="0">
                <a:effectLst/>
              </a:rPr>
              <a:t> </a:t>
            </a:r>
          </a:p>
          <a:p>
            <a:r>
              <a:rPr lang="de-CH" dirty="0"/>
              <a:t>Sie liess sich nicht entmutigen, auch nicht durch «Mobbing».</a:t>
            </a:r>
          </a:p>
          <a:p>
            <a:r>
              <a:rPr lang="de-CH" dirty="0"/>
              <a:t>Sie schätze Menschen richtig ein (vor allem Undankbare).</a:t>
            </a:r>
          </a:p>
          <a:p>
            <a:r>
              <a:rPr lang="de-CH" dirty="0"/>
              <a:t>Unabhängigkeit aufgrund von Tätigkeit (Arbeit)</a:t>
            </a:r>
          </a:p>
          <a:p>
            <a:r>
              <a:rPr lang="de-CH" dirty="0"/>
              <a:t>«Kooperation» als Schutz (Franziskaner-Orden)</a:t>
            </a:r>
            <a:endParaRPr lang="de-DE" dirty="0"/>
          </a:p>
          <a:p>
            <a:r>
              <a:rPr lang="de-CH" dirty="0"/>
              <a:t>«Den Menschen würde ich gern danken, aber ich weiß nicht wofür.»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37C476-95DB-E344-BAD5-FE854972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2AA9BE-80CC-384E-B8F9-CDF864A5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75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2540D-4276-3245-9F7E-C4051952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b="1" u="sng" dirty="0">
                <a:solidFill>
                  <a:srgbClr val="FF0000"/>
                </a:solidFill>
              </a:rPr>
              <a:t>Mutter Teresa</a:t>
            </a:r>
            <a:endParaRPr lang="de-DE" b="1" u="sng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CB02BA-374B-0845-83C8-079F91A6D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Mystisches Erlebnis – Auftrag annehmen und realisieren</a:t>
            </a:r>
          </a:p>
          <a:p>
            <a:r>
              <a:rPr lang="de-DE" dirty="0"/>
              <a:t>Klares Ziel: Spiritualität und Aktivität – Einheit mit Christus</a:t>
            </a:r>
          </a:p>
          <a:p>
            <a:r>
              <a:rPr lang="de-CH" dirty="0"/>
              <a:t>Soziales Engagement, religiöse Rituale und Askese</a:t>
            </a:r>
            <a:endParaRPr lang="de-DE" dirty="0"/>
          </a:p>
          <a:p>
            <a:r>
              <a:rPr lang="de-CH" dirty="0"/>
              <a:t>«Taten der Nächstenliebe sind immer ein Mittel, um Gott näher zu kommen.»</a:t>
            </a:r>
          </a:p>
          <a:p>
            <a:r>
              <a:rPr lang="de-CH" dirty="0"/>
              <a:t>Keine Kompromisse, auch bei möglichen materiellen Erfolgen</a:t>
            </a:r>
          </a:p>
          <a:p>
            <a:r>
              <a:rPr lang="de-CH" dirty="0"/>
              <a:t>«Gott hat uns nicht gerufen, um erfolgreich, sondern um gläubig zu sein.»</a:t>
            </a:r>
          </a:p>
          <a:p>
            <a:pPr marL="0" indent="0">
              <a:buNone/>
            </a:pPr>
            <a:endParaRPr lang="de-CH" dirty="0"/>
          </a:p>
          <a:p>
            <a:endParaRPr lang="de-CH" b="1" baseline="30000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2E0A43-46C8-A64F-AE5E-F81A0C6F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326605-09E7-424F-9A1F-0722F8F3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4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C34594-A44A-1941-8D9E-E01676D7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Erfolg?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D4078D-ED8A-D644-8BA8-3CA0F5E7A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Kleine Gesprächsrunde</a:t>
            </a:r>
          </a:p>
          <a:p>
            <a:r>
              <a:rPr lang="de-CH" dirty="0">
                <a:solidFill>
                  <a:srgbClr val="00B050"/>
                </a:solidFill>
              </a:rPr>
              <a:t>«Wann sind Sie in der pastoralen Arbeit erfolgreich oder wie deferieren Sie in der </a:t>
            </a:r>
            <a:r>
              <a:rPr lang="de-CH">
                <a:solidFill>
                  <a:srgbClr val="00B050"/>
                </a:solidFill>
              </a:rPr>
              <a:t>pastoralen Arbeit </a:t>
            </a:r>
            <a:r>
              <a:rPr lang="de-CH" dirty="0">
                <a:solidFill>
                  <a:srgbClr val="00B050"/>
                </a:solidFill>
              </a:rPr>
              <a:t>Erfolg?»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D930B1-523C-F544-AAAD-8369C597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39EB3B-3843-5848-91F9-AE07F4CD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51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B66FB-D4E9-444C-A912-8AA15670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5293CE-D837-7648-86B6-AE5ADA470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3400" dirty="0">
                <a:solidFill>
                  <a:schemeClr val="tx1"/>
                </a:solidFill>
              </a:rPr>
              <a:t>Fragen der Selbsterkenntnis </a:t>
            </a:r>
          </a:p>
          <a:p>
            <a:r>
              <a:rPr lang="de-CH" sz="3400" dirty="0">
                <a:solidFill>
                  <a:schemeClr val="tx1"/>
                </a:solidFill>
              </a:rPr>
              <a:t>Handlungen basieren auf meiner Begrenztheit</a:t>
            </a:r>
          </a:p>
          <a:p>
            <a:pPr lvl="1"/>
            <a:r>
              <a:rPr lang="de-CH" sz="3000" dirty="0">
                <a:solidFill>
                  <a:schemeClr val="tx1"/>
                </a:solidFill>
              </a:rPr>
              <a:t>meinen soziokulturellen Hintergründen</a:t>
            </a:r>
          </a:p>
          <a:p>
            <a:pPr lvl="1"/>
            <a:r>
              <a:rPr lang="de-CH" sz="3000" dirty="0">
                <a:solidFill>
                  <a:schemeClr val="tx1"/>
                </a:solidFill>
              </a:rPr>
              <a:t>sowie meinen Erfahrungen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F2AC27-2C5A-0B42-BB95-3A8B300D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73BF83-732D-1642-B612-F19943ED0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1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149B4-8C33-2040-8284-76FBAAB4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F0D81D-8913-1442-AEB9-8835E594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4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66A1C32-0927-BA40-8EF5-3AA62ADAE66D}"/>
              </a:ext>
            </a:extLst>
          </p:cNvPr>
          <p:cNvSpPr/>
          <p:nvPr/>
        </p:nvSpPr>
        <p:spPr>
          <a:xfrm>
            <a:off x="395111" y="1072444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76EBD62-8227-7049-BF13-01A6101E42A5}"/>
              </a:ext>
            </a:extLst>
          </p:cNvPr>
          <p:cNvSpPr/>
          <p:nvPr/>
        </p:nvSpPr>
        <p:spPr>
          <a:xfrm>
            <a:off x="395111" y="3629378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F3ED819-BE2C-B640-BBFC-CFB5FDA1D405}"/>
              </a:ext>
            </a:extLst>
          </p:cNvPr>
          <p:cNvSpPr/>
          <p:nvPr/>
        </p:nvSpPr>
        <p:spPr>
          <a:xfrm>
            <a:off x="3244144" y="1958622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A86AFBD-BBC8-8B48-A3E4-9B4902D8E1A9}"/>
              </a:ext>
            </a:extLst>
          </p:cNvPr>
          <p:cNvSpPr/>
          <p:nvPr/>
        </p:nvSpPr>
        <p:spPr>
          <a:xfrm>
            <a:off x="3244143" y="4565297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7763264-D1C0-E940-950C-BDB5F182125C}"/>
              </a:ext>
            </a:extLst>
          </p:cNvPr>
          <p:cNvSpPr txBox="1"/>
          <p:nvPr/>
        </p:nvSpPr>
        <p:spPr>
          <a:xfrm>
            <a:off x="973667" y="1822337"/>
            <a:ext cx="167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Militär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BE064B0-4B9F-C34B-A41D-0ABC5C4288F2}"/>
              </a:ext>
            </a:extLst>
          </p:cNvPr>
          <p:cNvSpPr txBox="1"/>
          <p:nvPr/>
        </p:nvSpPr>
        <p:spPr>
          <a:xfrm>
            <a:off x="838199" y="4445857"/>
            <a:ext cx="1814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Wirtschaft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8BCAECC-029B-A24A-AA65-92F27F2EF3AE}"/>
              </a:ext>
            </a:extLst>
          </p:cNvPr>
          <p:cNvSpPr txBox="1"/>
          <p:nvPr/>
        </p:nvSpPr>
        <p:spPr>
          <a:xfrm>
            <a:off x="3925711" y="2705402"/>
            <a:ext cx="167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Politik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86E1273-1198-3E4A-9F44-7457360BA4DC}"/>
              </a:ext>
            </a:extLst>
          </p:cNvPr>
          <p:cNvSpPr txBox="1"/>
          <p:nvPr/>
        </p:nvSpPr>
        <p:spPr>
          <a:xfrm>
            <a:off x="3869266" y="5346272"/>
            <a:ext cx="167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Spiele</a:t>
            </a:r>
          </a:p>
        </p:txBody>
      </p:sp>
      <p:sp>
        <p:nvSpPr>
          <p:cNvPr id="21" name="Inhaltsplatzhalter 20">
            <a:extLst>
              <a:ext uri="{FF2B5EF4-FFF2-40B4-BE49-F238E27FC236}">
                <a16:creationId xmlns:a16="http://schemas.microsoft.com/office/drawing/2014/main" id="{8015972F-6AF7-E840-B191-1497E8FC7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68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149B4-8C33-2040-8284-76FBAAB4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9" name="Inhaltsplatzhalter 18">
            <a:extLst>
              <a:ext uri="{FF2B5EF4-FFF2-40B4-BE49-F238E27FC236}">
                <a16:creationId xmlns:a16="http://schemas.microsoft.com/office/drawing/2014/main" id="{FE2F7EAD-8DDF-F94E-9A7C-8FDCD4EF2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0440" y="2083947"/>
            <a:ext cx="2161116" cy="4349588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F0D81D-8913-1442-AEB9-8835E594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5</a:t>
            </a:fld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66A1C32-0927-BA40-8EF5-3AA62ADAE66D}"/>
              </a:ext>
            </a:extLst>
          </p:cNvPr>
          <p:cNvSpPr/>
          <p:nvPr/>
        </p:nvSpPr>
        <p:spPr>
          <a:xfrm>
            <a:off x="395111" y="1072444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76EBD62-8227-7049-BF13-01A6101E42A5}"/>
              </a:ext>
            </a:extLst>
          </p:cNvPr>
          <p:cNvSpPr/>
          <p:nvPr/>
        </p:nvSpPr>
        <p:spPr>
          <a:xfrm>
            <a:off x="395111" y="3629378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F3ED819-BE2C-B640-BBFC-CFB5FDA1D405}"/>
              </a:ext>
            </a:extLst>
          </p:cNvPr>
          <p:cNvSpPr/>
          <p:nvPr/>
        </p:nvSpPr>
        <p:spPr>
          <a:xfrm>
            <a:off x="3244144" y="1958622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9A86AFBD-BBC8-8B48-A3E4-9B4902D8E1A9}"/>
              </a:ext>
            </a:extLst>
          </p:cNvPr>
          <p:cNvSpPr/>
          <p:nvPr/>
        </p:nvSpPr>
        <p:spPr>
          <a:xfrm>
            <a:off x="3244143" y="4565297"/>
            <a:ext cx="2630311" cy="215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7763264-D1C0-E940-950C-BDB5F182125C}"/>
              </a:ext>
            </a:extLst>
          </p:cNvPr>
          <p:cNvSpPr txBox="1"/>
          <p:nvPr/>
        </p:nvSpPr>
        <p:spPr>
          <a:xfrm>
            <a:off x="973667" y="1822337"/>
            <a:ext cx="167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Militär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BE064B0-4B9F-C34B-A41D-0ABC5C4288F2}"/>
              </a:ext>
            </a:extLst>
          </p:cNvPr>
          <p:cNvSpPr txBox="1"/>
          <p:nvPr/>
        </p:nvSpPr>
        <p:spPr>
          <a:xfrm>
            <a:off x="838199" y="4445857"/>
            <a:ext cx="1814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Wirtschaft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8BCAECC-029B-A24A-AA65-92F27F2EF3AE}"/>
              </a:ext>
            </a:extLst>
          </p:cNvPr>
          <p:cNvSpPr txBox="1"/>
          <p:nvPr/>
        </p:nvSpPr>
        <p:spPr>
          <a:xfrm>
            <a:off x="3925711" y="2705402"/>
            <a:ext cx="167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Politik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86E1273-1198-3E4A-9F44-7457360BA4DC}"/>
              </a:ext>
            </a:extLst>
          </p:cNvPr>
          <p:cNvSpPr txBox="1"/>
          <p:nvPr/>
        </p:nvSpPr>
        <p:spPr>
          <a:xfrm>
            <a:off x="3869266" y="5346272"/>
            <a:ext cx="167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Spiele</a:t>
            </a:r>
          </a:p>
        </p:txBody>
      </p:sp>
      <p:sp>
        <p:nvSpPr>
          <p:cNvPr id="18" name="180-Grad-Pfeil 17">
            <a:extLst>
              <a:ext uri="{FF2B5EF4-FFF2-40B4-BE49-F238E27FC236}">
                <a16:creationId xmlns:a16="http://schemas.microsoft.com/office/drawing/2014/main" id="{1ACC01E5-3773-F94D-A296-A96C39D47D8B}"/>
              </a:ext>
            </a:extLst>
          </p:cNvPr>
          <p:cNvSpPr/>
          <p:nvPr/>
        </p:nvSpPr>
        <p:spPr>
          <a:xfrm rot="338161">
            <a:off x="3904596" y="572090"/>
            <a:ext cx="5945182" cy="1012119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7FA5A7-73C3-394C-8080-32554BE06BC7}"/>
              </a:ext>
            </a:extLst>
          </p:cNvPr>
          <p:cNvSpPr txBox="1"/>
          <p:nvPr/>
        </p:nvSpPr>
        <p:spPr>
          <a:xfrm rot="330896">
            <a:off x="5031568" y="796980"/>
            <a:ext cx="3906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Strategien übertragen</a:t>
            </a:r>
          </a:p>
        </p:txBody>
      </p:sp>
    </p:spTree>
    <p:extLst>
      <p:ext uri="{BB962C8B-B14F-4D97-AF65-F5344CB8AC3E}">
        <p14:creationId xmlns:p14="http://schemas.microsoft.com/office/powerpoint/2010/main" val="95748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02EA2-9972-4940-8F8F-BE256758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Begriffsbestimmung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580657-15EA-6F4F-8D59-13CE3BD0F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de-CH" dirty="0" err="1"/>
              <a:t>τρ</a:t>
            </a:r>
            <a:r>
              <a:rPr lang="de-CH" dirty="0"/>
              <a:t>α</a:t>
            </a:r>
            <a:r>
              <a:rPr lang="de-CH" dirty="0" err="1"/>
              <a:t>τηγί</a:t>
            </a:r>
            <a:r>
              <a:rPr lang="de-CH" dirty="0"/>
              <a:t>α (Feldherrentum), im Sinne eines längerfristigen oder auf eine bestimmte Zeit angelegten Plans mit einkalkulierten Risiken</a:t>
            </a:r>
          </a:p>
          <a:p>
            <a:pPr lvl="0"/>
            <a:r>
              <a:rPr lang="de-CH" dirty="0">
                <a:solidFill>
                  <a:srgbClr val="FF0000"/>
                </a:solidFill>
              </a:rPr>
              <a:t>Militär </a:t>
            </a:r>
          </a:p>
          <a:p>
            <a:pPr lvl="0"/>
            <a:r>
              <a:rPr lang="de-CH" dirty="0"/>
              <a:t>einen bewaffneten Konflikt gewinnen </a:t>
            </a:r>
          </a:p>
          <a:p>
            <a:pPr lvl="0"/>
            <a:r>
              <a:rPr lang="de-CH" dirty="0"/>
              <a:t>Status quo bewahren </a:t>
            </a:r>
          </a:p>
          <a:p>
            <a:pPr lvl="0"/>
            <a:r>
              <a:rPr lang="de-CH" dirty="0"/>
              <a:t>erobern</a:t>
            </a:r>
          </a:p>
          <a:p>
            <a:pPr lvl="0"/>
            <a:r>
              <a:rPr lang="de-CH" dirty="0"/>
              <a:t>Tribut</a:t>
            </a:r>
          </a:p>
          <a:p>
            <a:pPr lvl="0"/>
            <a:r>
              <a:rPr lang="de-CH" dirty="0"/>
              <a:t>Vernichtung</a:t>
            </a:r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D07BE8-32DC-6E42-8C07-90E88A90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7B71BE-0AFA-6F40-90A7-B699A6B8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4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F0FDE-7BC3-9046-82EC-DD34C7DC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Begriffsbestimmung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98AEF3-794B-E44C-91C4-75ED9715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>
                <a:solidFill>
                  <a:srgbClr val="FF0000"/>
                </a:solidFill>
              </a:rPr>
              <a:t>Wirtschaft</a:t>
            </a:r>
          </a:p>
          <a:p>
            <a:r>
              <a:rPr lang="de-CH" dirty="0"/>
              <a:t>Produkte entwickeln und auf den Markt bringen</a:t>
            </a:r>
          </a:p>
          <a:p>
            <a:r>
              <a:rPr lang="de-CH" dirty="0"/>
              <a:t>in Konkurrenz mit anderen Anbietern treten</a:t>
            </a:r>
          </a:p>
          <a:p>
            <a:r>
              <a:rPr lang="de-CH" dirty="0"/>
              <a:t> Umsatz generieren und Gewinne akkumulieren</a:t>
            </a:r>
          </a:p>
          <a:p>
            <a:r>
              <a:rPr lang="de-CH" dirty="0"/>
              <a:t> Wachstum</a:t>
            </a:r>
          </a:p>
          <a:p>
            <a:r>
              <a:rPr lang="de-CH" dirty="0"/>
              <a:t>Marktbeherrschende Stellung </a:t>
            </a:r>
          </a:p>
          <a:p>
            <a:r>
              <a:rPr lang="de-CH" dirty="0"/>
              <a:t>neue Produkte mitentwickeln</a:t>
            </a:r>
          </a:p>
          <a:p>
            <a:r>
              <a:rPr lang="de-CH" dirty="0"/>
              <a:t>agieren statt reagieren  </a:t>
            </a:r>
          </a:p>
          <a:p>
            <a:endParaRPr lang="de-CH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A8B303-35F3-EF42-A806-3AC828C3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960356-8538-994D-AA22-1ED015BE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8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9AB6D5-8CAC-0949-9E8E-EBDDB3CE9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Begriffsbestimmung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5026A-D74B-7442-8A75-43F9C8FC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>
                <a:solidFill>
                  <a:srgbClr val="FF0000"/>
                </a:solidFill>
              </a:rPr>
              <a:t>Politik</a:t>
            </a:r>
          </a:p>
          <a:p>
            <a:r>
              <a:rPr lang="de-CH" dirty="0"/>
              <a:t>Themen besetzen (am besten zur richtigen Zeit) </a:t>
            </a:r>
          </a:p>
          <a:p>
            <a:r>
              <a:rPr lang="de-CH" dirty="0"/>
              <a:t>Medien, Auftritte = präsent sein</a:t>
            </a:r>
          </a:p>
          <a:p>
            <a:r>
              <a:rPr lang="de-CH" dirty="0"/>
              <a:t>Abgrenzung (leider Populismus) </a:t>
            </a:r>
          </a:p>
          <a:p>
            <a:r>
              <a:rPr lang="de-CH" dirty="0"/>
              <a:t>Wahlen gewinnen</a:t>
            </a:r>
          </a:p>
          <a:p>
            <a:r>
              <a:rPr lang="de-CH" dirty="0"/>
              <a:t> im Amt belieben</a:t>
            </a:r>
          </a:p>
          <a:p>
            <a:r>
              <a:rPr lang="de-CH" dirty="0"/>
              <a:t> langfristig auf gesellschaftliche Themen Einfluss nehmen </a:t>
            </a:r>
          </a:p>
          <a:p>
            <a:r>
              <a:rPr lang="de-CH" dirty="0"/>
              <a:t>Vertrauen, Seriosität und Sorgfalt ausstrahlen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825BFD-B0AE-274B-8912-BA479A7F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01A7DA-3171-6B4E-8A28-1A7D7005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38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EBDC9-C470-4A49-88AD-8819EF0A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Pastorale Strategien</a:t>
            </a:r>
            <a:br>
              <a:rPr lang="de-DE" dirty="0"/>
            </a:br>
            <a:r>
              <a:rPr lang="de-DE" sz="2800" dirty="0"/>
              <a:t>Begriffsbestimmung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1338BF-9A14-2B4B-A5E0-B1B96DDE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e-CH" dirty="0">
                <a:solidFill>
                  <a:srgbClr val="FF0000"/>
                </a:solidFill>
              </a:rPr>
              <a:t>Spiele </a:t>
            </a:r>
          </a:p>
          <a:p>
            <a:r>
              <a:rPr lang="de-CH" dirty="0"/>
              <a:t> gewinnen</a:t>
            </a:r>
          </a:p>
          <a:p>
            <a:r>
              <a:rPr lang="de-CH" dirty="0"/>
              <a:t>Eigeninteresse</a:t>
            </a:r>
          </a:p>
          <a:p>
            <a:r>
              <a:rPr lang="de-CH" dirty="0"/>
              <a:t>Kooperationen</a:t>
            </a:r>
          </a:p>
          <a:p>
            <a:r>
              <a:rPr lang="de-CH" dirty="0"/>
              <a:t>Zufall und Wahrscheinlichkeit </a:t>
            </a:r>
          </a:p>
          <a:p>
            <a:r>
              <a:rPr lang="de-CH" dirty="0"/>
              <a:t>menschliches Verhalten / Fehlverhalten</a:t>
            </a:r>
          </a:p>
          <a:p>
            <a:r>
              <a:rPr lang="de-CH" dirty="0">
                <a:solidFill>
                  <a:schemeClr val="accent2"/>
                </a:solidFill>
              </a:rPr>
              <a:t>Bluffen </a:t>
            </a:r>
          </a:p>
          <a:p>
            <a:r>
              <a:rPr lang="de-CH" dirty="0"/>
              <a:t>Stärke signalisieren, die nicht existiert </a:t>
            </a:r>
          </a:p>
          <a:p>
            <a:r>
              <a:rPr lang="de-CH" dirty="0"/>
              <a:t>Schwäche vorspielen, um den Gegner zu Handlungen herauszufordern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3F5CD08-ED5E-A446-AC66-48C96952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Gemeinde leiten, Pastorale Strategien                                          Robert Klimek, Diakon, robert.klimek@pfarreistaefa.ch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73031C-C006-1F4D-9E64-40FFDF25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3E1C-9221-4540-BE74-4B72D899F72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8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1528</Words>
  <Application>Microsoft Office PowerPoint</Application>
  <PresentationFormat>Breitbild</PresentationFormat>
  <Paragraphs>231</Paragraphs>
  <Slides>27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</vt:lpstr>
      <vt:lpstr>Pastorale Strategien </vt:lpstr>
      <vt:lpstr>Pastorale Strategien</vt:lpstr>
      <vt:lpstr>Pastorale Strategien</vt:lpstr>
      <vt:lpstr>PowerPoint-Präsentation</vt:lpstr>
      <vt:lpstr>PowerPoint-Präsentation</vt:lpstr>
      <vt:lpstr>Pastorale Strategien Begriffsbestimmung</vt:lpstr>
      <vt:lpstr>Pastorale Strategien Begriffsbestimmung</vt:lpstr>
      <vt:lpstr>Pastorale Strategien Begriffsbestimmung</vt:lpstr>
      <vt:lpstr>Pastorale Strategien Begriffsbestimmung</vt:lpstr>
      <vt:lpstr>Pastorale Strategien Begriffsbestimmung</vt:lpstr>
      <vt:lpstr>Pastorale Strategien Begriffsbestimmung</vt:lpstr>
      <vt:lpstr>Pastorale Strategien Begriffsabgrenzung</vt:lpstr>
      <vt:lpstr>Pastorale Strategien Begriffsabgrenzung</vt:lpstr>
      <vt:lpstr>Pastorale Strategien Perikles (490 – 429 v.Chr.)</vt:lpstr>
      <vt:lpstr>Pastorale Strategien Perikles 490 – 429 v.Chr.</vt:lpstr>
      <vt:lpstr>Pastorale Strategien Perikles 490 – 429 v.Chr.</vt:lpstr>
      <vt:lpstr>Pastorale Strategien Perikles 490 – 429 v.Chr.</vt:lpstr>
      <vt:lpstr>Pastorale Strategien Julius Cäsar 100 – 44 v. Chr</vt:lpstr>
      <vt:lpstr>Pastorale Strategien Julius Cäsar 100 – 44 v. Chr</vt:lpstr>
      <vt:lpstr>Pastorale Strategien Julius Cäsar 100 – 44 v. Chr</vt:lpstr>
      <vt:lpstr>Pastorale Strategien Niccolò Machiavelli 1449 - 1516</vt:lpstr>
      <vt:lpstr>Pastorale Strategien Niccolò Machiavelli 1449 - 1516</vt:lpstr>
      <vt:lpstr>Pastorale Strategien Carl von Clausewitz 1780 - 1831</vt:lpstr>
      <vt:lpstr>Pastorale Strategien Maria Magdalena</vt:lpstr>
      <vt:lpstr>Pastorale Strategien Elisabeth von Thüringen</vt:lpstr>
      <vt:lpstr>Pastorale Strategien Mutter Teresa</vt:lpstr>
      <vt:lpstr>Pastorale Strategien Erfolg?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Robert Klimek</dc:creator>
  <cp:lastModifiedBy>Daniela Furrer</cp:lastModifiedBy>
  <cp:revision>49</cp:revision>
  <dcterms:created xsi:type="dcterms:W3CDTF">2020-01-11T09:25:03Z</dcterms:created>
  <dcterms:modified xsi:type="dcterms:W3CDTF">2021-01-12T08:47:05Z</dcterms:modified>
</cp:coreProperties>
</file>